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4" r:id="rId9"/>
    <p:sldId id="263" r:id="rId10"/>
    <p:sldId id="272" r:id="rId11"/>
    <p:sldId id="265" r:id="rId12"/>
    <p:sldId id="267" r:id="rId13"/>
    <p:sldId id="262" r:id="rId14"/>
    <p:sldId id="290" r:id="rId15"/>
    <p:sldId id="266" r:id="rId16"/>
    <p:sldId id="274" r:id="rId17"/>
    <p:sldId id="286" r:id="rId18"/>
    <p:sldId id="292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1" autoAdjust="0"/>
  </p:normalViewPr>
  <p:slideViewPr>
    <p:cSldViewPr snapToGrid="0">
      <p:cViewPr>
        <p:scale>
          <a:sx n="107" d="100"/>
          <a:sy n="107" d="100"/>
        </p:scale>
        <p:origin x="954" y="156"/>
      </p:cViewPr>
      <p:guideLst/>
    </p:cSldViewPr>
  </p:slideViewPr>
  <p:outlineViewPr>
    <p:cViewPr>
      <p:scale>
        <a:sx n="33" d="100"/>
        <a:sy n="33" d="100"/>
      </p:scale>
      <p:origin x="0" y="-24619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media/image1.png>
</file>

<file path=ppt/media/image10.JPG>
</file>

<file path=ppt/media/image11.jpe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g>
</file>

<file path=ppt/media/image24.jpeg>
</file>

<file path=ppt/media/image25.jpeg>
</file>

<file path=ppt/media/image26.jpeg>
</file>

<file path=ppt/media/image27.JPG>
</file>

<file path=ppt/media/image28.png>
</file>

<file path=ppt/media/image29.wmf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461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455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9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0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4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790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33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0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130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88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11/9/2016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0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://www.instructables.com/id/DIY-Life-Size-Phone-Controlled-BB8-Droid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mailto:smw0031@auburn.edu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hyperlink" Target="mailto:mtc0030@auburn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hyperlink" Target="mailto:jcp0048@auburn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mailto:jdj0019@auburn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hyperlink" Target="http://sparc-auburn.github.io/#resourcessection" TargetMode="External"/><Relationship Id="rId4" Type="http://schemas.openxmlformats.org/officeDocument/2006/relationships/image" Target="../media/image29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ARC-Auburn" TargetMode="External"/><Relationship Id="rId2" Type="http://schemas.openxmlformats.org/officeDocument/2006/relationships/hyperlink" Target="http://sparc-auburn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uburn.collegiatelink.net/organization/SPARC" TargetMode="External"/><Relationship Id="rId4" Type="http://schemas.openxmlformats.org/officeDocument/2006/relationships/hyperlink" Target="https://github.com/SPARC-Auburn/Document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mailto:wcc0023@auburn.edu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jet0024@auburn.edu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mailto:jjf0010@auburn.edu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mailto:nmn0005@auburn.edu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mailto:jdj0019@auburn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1519032"/>
            <a:ext cx="7475220" cy="2191146"/>
          </a:xfrm>
        </p:spPr>
        <p:txBody>
          <a:bodyPr/>
          <a:lstStyle/>
          <a:p>
            <a:r>
              <a:rPr lang="en-US" dirty="0"/>
              <a:t>Welcome to: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1194585"/>
            <a:ext cx="6575895" cy="1041124"/>
          </a:xfrm>
        </p:spPr>
        <p:txBody>
          <a:bodyPr>
            <a:normAutofit/>
          </a:bodyPr>
          <a:lstStyle/>
          <a:p>
            <a:r>
              <a:rPr lang="en-US" sz="2400" dirty="0"/>
              <a:t>Thursday, November 11th, 2016</a:t>
            </a:r>
          </a:p>
          <a:p>
            <a:r>
              <a:rPr lang="en-US" sz="2400" dirty="0"/>
              <a:t>Broun Hall Room 235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929" y="3997661"/>
            <a:ext cx="6076336" cy="219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75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BB-8 robot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057400"/>
            <a:ext cx="4720589" cy="421132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Build a robot that uses an internal mechanism to manipulate a ball to move around.</a:t>
            </a:r>
          </a:p>
          <a:p>
            <a:r>
              <a:rPr lang="en-US" dirty="0">
                <a:solidFill>
                  <a:schemeClr val="tx1"/>
                </a:solidFill>
              </a:rPr>
              <a:t>Also has semispherical “head” with sensors to detect surroundings.</a:t>
            </a:r>
          </a:p>
          <a:p>
            <a:r>
              <a:rPr lang="en-US" dirty="0">
                <a:solidFill>
                  <a:schemeClr val="tx1"/>
                </a:solidFill>
              </a:rPr>
              <a:t>A great E-Day project.</a:t>
            </a:r>
          </a:p>
          <a:p>
            <a:r>
              <a:rPr lang="en-US" dirty="0">
                <a:solidFill>
                  <a:schemeClr val="tx1"/>
                </a:solidFill>
              </a:rPr>
              <a:t>Will possibly be used as a </a:t>
            </a:r>
            <a:r>
              <a:rPr lang="en-US" dirty="0" err="1">
                <a:solidFill>
                  <a:schemeClr val="tx1"/>
                </a:solidFill>
              </a:rPr>
              <a:t>tourbot</a:t>
            </a:r>
            <a:r>
              <a:rPr lang="en-US" dirty="0">
                <a:solidFill>
                  <a:schemeClr val="tx1"/>
                </a:solidFill>
              </a:rPr>
              <a:t> with a built in projector in the head.</a:t>
            </a:r>
          </a:p>
          <a:p>
            <a:r>
              <a:rPr lang="en-US" dirty="0">
                <a:solidFill>
                  <a:schemeClr val="tx1"/>
                </a:solidFill>
              </a:rPr>
              <a:t>Based off of </a:t>
            </a:r>
            <a:r>
              <a:rPr lang="en-US" dirty="0" err="1">
                <a:solidFill>
                  <a:schemeClr val="tx1"/>
                </a:solidFill>
              </a:rPr>
              <a:t>Instructables</a:t>
            </a:r>
            <a:r>
              <a:rPr lang="en-US" dirty="0">
                <a:solidFill>
                  <a:schemeClr val="tx1"/>
                </a:solidFill>
              </a:rPr>
              <a:t> tutorials: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http://www.instructables.com/id/DIY-Life-Size-Phone-Controlled-BB8-Droid/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Jonathon Brown</a:t>
            </a: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Wednesdays 6:00pm-7:00pm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Location- SPARC Lab Broun 367</a:t>
            </a:r>
            <a:endParaRPr lang="en-US" dirty="0"/>
          </a:p>
        </p:txBody>
      </p:sp>
      <p:pic>
        <p:nvPicPr>
          <p:cNvPr id="1026" name="Picture 2" descr="Image result for bb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457" y="358457"/>
            <a:ext cx="3020342" cy="169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rive_mechanisms-1200x67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349" y="4310571"/>
            <a:ext cx="3021449" cy="170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of Establish The Electronics (+How It Works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348" y="2282698"/>
            <a:ext cx="3021449" cy="170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721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MAGLEV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2" y="2400300"/>
            <a:ext cx="5185330" cy="302895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Originally a senior design project involving magnetic levitation of small metal objects.</a:t>
            </a:r>
          </a:p>
          <a:p>
            <a:r>
              <a:rPr lang="en-US" dirty="0">
                <a:solidFill>
                  <a:schemeClr val="tx1"/>
                </a:solidFill>
              </a:rPr>
              <a:t>Uses 2 dimensional axes to move an electromagnet.</a:t>
            </a:r>
          </a:p>
          <a:p>
            <a:r>
              <a:rPr lang="en-US" dirty="0">
                <a:solidFill>
                  <a:schemeClr val="tx1"/>
                </a:solidFill>
              </a:rPr>
              <a:t>By varying frequency in coil, it can “sing” War Eagle</a:t>
            </a:r>
          </a:p>
          <a:p>
            <a:r>
              <a:rPr lang="en-US" dirty="0">
                <a:solidFill>
                  <a:schemeClr val="tx1"/>
                </a:solidFill>
              </a:rPr>
              <a:t>Also will be used for SCORE Crane Machine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Shane Williams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smw0031@auburn.edu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Not set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2050" name="Picture 2" descr="https://lh3.googleusercontent.com/O5jPhMb0gCNXyrxpGQ2PGdekJwMX-0aGGv8cU5S0o3W-IB3MgrMMw7V7QKnFzGyLA1NLvi3_npp6hDwMziNG4ygj284EcmzNK5dAMr9M5dHX_-5wNQTdloRb8sF5K_qSBmpdC2rdi_amUJ1X0_y5BX-2jldOcdgw_MRPMFK4QIweChn8sMBRynBDAfVnwiTOhxjxG_Wlf97SPJP7NX8aTpN9J1FXiEvfBkj_ZZhROkIY21qlC9KvLi5INtRN4Z9FgUsxhFw8AsPL4baoeGl6LW-YOU8VpR0e5Wc_JWCZeCsGRldpJOwIpvNMrv26gBKdrMFalHbrRmz8v_5cIC810WajcApWnOcnZ66evR1MM3xOGqdCWfgF2ut9WJfxZ64P3ZBpaqS3rw0FecS618c6tRA0mhgEvJiZ86HLZYUbmSJ5IUx79H4I5X5RLKjZ9b4kPBHB4VSs3d5hRLb6UcivvHFcneSdhlXdFhOq532pYmFbvZOSQKwzgcnZiyvPxGdij-tP79Ksv70ts6mRc8-OgsL6DKSFg_y4TUda8sN1jI-NaJL4PMQ6wzpd0oJdp4f_IUlnXJxwgPibzYvofU7qkPXGqwukcLlMD_3I28Fo8a6EDWHDXA=w687-h915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07"/>
          <a:stretch/>
        </p:blipFill>
        <p:spPr bwMode="auto">
          <a:xfrm>
            <a:off x="5938693" y="2400302"/>
            <a:ext cx="2807258" cy="302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455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5705595" cy="1356360"/>
          </a:xfrm>
        </p:spPr>
        <p:txBody>
          <a:bodyPr/>
          <a:lstStyle/>
          <a:p>
            <a:r>
              <a:rPr lang="en-US" dirty="0"/>
              <a:t>Projects: SCORE Crane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2400300"/>
            <a:ext cx="5215690" cy="395478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Build a claw machine where “everyone wins”. </a:t>
            </a:r>
          </a:p>
          <a:p>
            <a:r>
              <a:rPr lang="en-US" dirty="0">
                <a:solidFill>
                  <a:schemeClr val="tx1"/>
                </a:solidFill>
              </a:rPr>
              <a:t>Will provide a fun way to distribute promotional items for the Southeastern Center of Robotics Education (SCORE).</a:t>
            </a:r>
          </a:p>
          <a:p>
            <a:r>
              <a:rPr lang="en-US" dirty="0">
                <a:solidFill>
                  <a:schemeClr val="tx1"/>
                </a:solidFill>
              </a:rPr>
              <a:t> Suspend a 3D printed servo controlled claw vertically from the MAGLEV dual axis actuation system.</a:t>
            </a:r>
          </a:p>
          <a:p>
            <a:r>
              <a:rPr lang="en-US" dirty="0">
                <a:solidFill>
                  <a:schemeClr val="tx1"/>
                </a:solidFill>
              </a:rPr>
              <a:t>People will use a joystick to manipulate it and pick objects.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Matthew Castleberry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mtc0030@auburn.edu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Tuesdays 5:00pm-6:00pm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Location- SPARC Lab Broun 367</a:t>
            </a:r>
          </a:p>
        </p:txBody>
      </p:sp>
      <p:pic>
        <p:nvPicPr>
          <p:cNvPr id="4" name="Picture 2" descr="https://lh3.googleusercontent.com/58a-OyxFBjwlLN5FeWJc4dAGX2AXxen5ujjuVidAWPOnuYLi5r_hdClweuWeM_ZierVkw1q-MeTeoHY-0HKlM9Tdj8z1NOPBHyaQDZYQX4an_DX_BtwFd5Aorog9jo_Z_pKSzn64Up2AyOfgl5KXc-fhulCbOcSebtOXEgjoN4ewNHvTRRRFmQ3Au8s4T80ikV0A7Vkq2QTvZ-BTtue0CKDPdoKvMyYjzNu-p1Oc-LZElAbsKFD8mx_pehG4UGeAqLNQ-faghyGXNsLvvK7MoJEgjiSAApJr8a2U9_zE1na5SW-3-tuOl-hQIrvlZjUpqHtw5bbaOQ0wmA5vVTWXcftByYDbq46OXvrIQ35srpp_76-Dr2Kj8G_dGxZhDjIo73W-XNB7nfkuWWQn0s2IvUYiquGaWMwIU3_zQStU-o_ldlMeeQICgW61HQ3R7SN_eu4NQw2RejdmgSe1LeNj45qaoGjozoOHe66p9Dpy9ne0P2UNKv1EQgU0mwQ8e4OAplQSxtt5t6c5UE-igD4SM_0RoKRLvk4n1SngfIzWtYUxpYF8nfeVCprtduupzc4CMvlSqiu8Z-xvABh3O3wkeotnxKGJGFxN5VQ8TCzNdCyxZkfj6Q=w642-h855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3"/>
          <a:stretch/>
        </p:blipFill>
        <p:spPr bwMode="auto">
          <a:xfrm>
            <a:off x="6154614" y="333829"/>
            <a:ext cx="2682631" cy="31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JMikKsADP9dLyuayPIsTpTjmwXLWcaxVoOEeV_8UauppbSOgtTOOOYv8ApJrBaQdZHVd56O6n046-a0HLBr33ZGS0RGrJkUG_x4DY4GMSnUFNjr1Os8DLqSaPmkVAfGnT7kmQZjQebE6AQJHSrnqIFfZNWQ_H9eUm-DBW1ljRAmQEFZls4UkyKz_WdIaEZqwTuMS9hyEtNlg6hYiaIjECUUvQscwP9CpiKNJETbdTatU_aoZL8iCAO79sJu1Og5NRGvucwI8TMend2DEhNkejCTXfnIbZJFmalP5dC3q3VgeZzq-0CCmwGxDvZ_331TFV4_r88rX1u1bwYIZ3NWl8le6ZaViDuppCBRSSsMh-kRLlU9uE9EeD0nfHfT0reIR5kCgTvw3cvjJjCL2v2vUcOIQhE17vHgsGwlQK7luE8L4Ebqvh5SlSKvysLCCvAEuvdm1i5MogBaWkl3JkKnIZX2FlYTF0eb9kLf3mC-xqrIz5U6ge23l_Czu0_aJMwIfTB6r6oLevu8jaIS2KKbs5q0rLS90ZXvA9uQcIsuZ3hcpLcEx-2dw5Uhs2Wj6cpV5d69l1gIlULsaBD4qKRTQks8-mMlWttrtwZfogUgsgAvKGmoZNQ=w1223-h917-n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5" r="23730" b="18434"/>
          <a:stretch/>
        </p:blipFill>
        <p:spPr bwMode="auto">
          <a:xfrm>
            <a:off x="6154614" y="3565048"/>
            <a:ext cx="2682631" cy="291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48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Tesla Coil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400300"/>
            <a:ext cx="5438393" cy="30289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Last year we created a spark gap Tesla Coil.</a:t>
            </a:r>
          </a:p>
          <a:p>
            <a:r>
              <a:rPr lang="en-US" dirty="0">
                <a:solidFill>
                  <a:schemeClr val="tx1"/>
                </a:solidFill>
              </a:rPr>
              <a:t>It generated 400,000 volts of electricity</a:t>
            </a:r>
          </a:p>
          <a:p>
            <a:r>
              <a:rPr lang="en-US" dirty="0">
                <a:solidFill>
                  <a:schemeClr val="tx1"/>
                </a:solidFill>
              </a:rPr>
              <a:t>We have purchased a new transformer to permanently install on it.</a:t>
            </a:r>
          </a:p>
          <a:p>
            <a:r>
              <a:rPr lang="en-US" dirty="0">
                <a:solidFill>
                  <a:schemeClr val="tx1"/>
                </a:solidFill>
              </a:rPr>
              <a:t>Goals this year: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Make it operational again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Enhance it using homemade capacitors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Make it musical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549" y="1106857"/>
            <a:ext cx="1948644" cy="28079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642" r="19536" b="15632"/>
          <a:stretch/>
        </p:blipFill>
        <p:spPr>
          <a:xfrm>
            <a:off x="6863549" y="3991180"/>
            <a:ext cx="1948644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75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RC Hobbyist Club (RCHC)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400300"/>
            <a:ext cx="6866658" cy="333375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Teaches 3D design, construction and control of RC airplanes, multi-copters, cars, and boats.</a:t>
            </a:r>
          </a:p>
          <a:p>
            <a:r>
              <a:rPr lang="en-US" dirty="0">
                <a:solidFill>
                  <a:schemeClr val="tx1"/>
                </a:solidFill>
              </a:rPr>
              <a:t>Designed to need no prior experience.</a:t>
            </a:r>
          </a:p>
          <a:p>
            <a:r>
              <a:rPr lang="en-US" dirty="0">
                <a:solidFill>
                  <a:schemeClr val="tx1"/>
                </a:solidFill>
              </a:rPr>
              <a:t>Functions very similar to SPARC</a:t>
            </a: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Mondays 5:00pm-6:00pm in Shelby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Fridays 3:00pm-4:00pm in Broun 235</a:t>
            </a:r>
          </a:p>
          <a:p>
            <a:r>
              <a:rPr lang="en-US" dirty="0">
                <a:solidFill>
                  <a:schemeClr val="tx1"/>
                </a:solidFill>
              </a:rPr>
              <a:t>Dues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$10 per semester</a:t>
            </a:r>
          </a:p>
          <a:p>
            <a:r>
              <a:rPr lang="en-US" dirty="0">
                <a:solidFill>
                  <a:schemeClr val="tx1"/>
                </a:solidFill>
              </a:rPr>
              <a:t>Club President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Joshua Parker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jcp0048@auburn.edu</a:t>
            </a:r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Built from Scratch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48" r="12253"/>
          <a:stretch/>
        </p:blipFill>
        <p:spPr bwMode="auto">
          <a:xfrm>
            <a:off x="7140592" y="2982598"/>
            <a:ext cx="1685654" cy="143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t from Scrat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09" t="28327" r="1509" b="2474"/>
          <a:stretch/>
        </p:blipFill>
        <p:spPr bwMode="auto">
          <a:xfrm>
            <a:off x="5239483" y="2982597"/>
            <a:ext cx="1817370" cy="2286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uilt from Scratch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" t="14830" r="11793" b="14237"/>
          <a:stretch/>
        </p:blipFill>
        <p:spPr bwMode="auto">
          <a:xfrm>
            <a:off x="7140592" y="4483510"/>
            <a:ext cx="1685654" cy="78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9613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Quadcopter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2" y="2400300"/>
            <a:ext cx="4812028" cy="347218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 personal project by Josh.</a:t>
            </a:r>
          </a:p>
          <a:p>
            <a:r>
              <a:rPr lang="en-US" dirty="0">
                <a:solidFill>
                  <a:schemeClr val="tx1"/>
                </a:solidFill>
              </a:rPr>
              <a:t>3 years in the making</a:t>
            </a:r>
          </a:p>
          <a:p>
            <a:r>
              <a:rPr lang="en-US" dirty="0">
                <a:solidFill>
                  <a:schemeClr val="tx1"/>
                </a:solidFill>
              </a:rPr>
              <a:t>Joint project between SPARC and RC Hobbyist Club</a:t>
            </a:r>
          </a:p>
          <a:p>
            <a:r>
              <a:rPr lang="en-US" dirty="0">
                <a:solidFill>
                  <a:schemeClr val="tx1"/>
                </a:solidFill>
              </a:rPr>
              <a:t>Goals: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Solve an issue with one of the speed controllers and motors  to enable the quadcopter to fly.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Possibly put an Arduino or Raspberry Pi on board for autonomous or semi-autonomous flight.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Josh </a:t>
            </a:r>
            <a:r>
              <a:rPr lang="en-US" dirty="0" err="1">
                <a:solidFill>
                  <a:schemeClr val="tx1"/>
                </a:solidFill>
              </a:rPr>
              <a:t>Jablonowski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hlinkClick r:id="rId2"/>
              </a:rPr>
              <a:t>jdj0019</a:t>
            </a:r>
            <a:r>
              <a:rPr lang="en-US" dirty="0">
                <a:solidFill>
                  <a:schemeClr val="tx1"/>
                </a:solidFill>
                <a:hlinkClick r:id="rId2"/>
              </a:rPr>
              <a:t>@auburn.edu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Not set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53" y="1165178"/>
            <a:ext cx="3017637" cy="22620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2953" y="3494150"/>
            <a:ext cx="3017637" cy="226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21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Meetings Schedule: Week of 11/13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6" y="1730167"/>
            <a:ext cx="8283445" cy="345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29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038345" y="2148840"/>
            <a:ext cx="4684013" cy="331241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500" dirty="0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828135" y="923026"/>
            <a:ext cx="7504335" cy="5066341"/>
            <a:chOff x="422910" y="304799"/>
            <a:chExt cx="6080760" cy="4276650"/>
          </a:xfrm>
          <a:solidFill>
            <a:schemeClr val="bg1"/>
          </a:solidFill>
        </p:grpSpPr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50530503"/>
                </p:ext>
              </p:extLst>
            </p:nvPr>
          </p:nvGraphicFramePr>
          <p:xfrm>
            <a:off x="422910" y="704909"/>
            <a:ext cx="2964180" cy="347874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8" r:id="rId3" imgW="9510840" imgH="11161800" progId="">
                    <p:embed/>
                  </p:oleObj>
                </mc:Choice>
                <mc:Fallback>
                  <p:oleObj r:id="rId3" imgW="9510840" imgH="11161800" progId="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22910" y="704909"/>
                          <a:ext cx="2964180" cy="347874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TextBox 10"/>
            <p:cNvSpPr txBox="1"/>
            <p:nvPr/>
          </p:nvSpPr>
          <p:spPr>
            <a:xfrm>
              <a:off x="1965960" y="304799"/>
              <a:ext cx="4158794" cy="33774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SPARC T-SHIRTs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223260" y="752563"/>
              <a:ext cx="3280410" cy="202646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The SPARC T-Shirt is a Blue Jean colored short sleeve Comfort Color T-Shirt.  </a:t>
              </a:r>
            </a:p>
            <a:p>
              <a:endParaRPr lang="en-US" dirty="0"/>
            </a:p>
            <a:p>
              <a:r>
                <a:rPr lang="en-US" dirty="0"/>
                <a:t>Please pay cash to one of the Officers or use the Pay Pal on the SPARC website:</a:t>
              </a:r>
            </a:p>
            <a:p>
              <a:r>
                <a:rPr lang="en-US" sz="2000" dirty="0">
                  <a:hlinkClick r:id="rId5"/>
                </a:rPr>
                <a:t>http://sparc-auburn.github.io/#resourcessection</a:t>
              </a:r>
              <a:endParaRPr lang="en-US" sz="2000" dirty="0"/>
            </a:p>
            <a:p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02329" y="3100571"/>
              <a:ext cx="2922270" cy="1480878"/>
            </a:xfrm>
            <a:prstGeom prst="rect">
              <a:avLst/>
            </a:prstGeom>
            <a:noFill/>
          </p:spPr>
          <p:txBody>
            <a:bodyPr wrap="square" numCol="1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i="1" dirty="0"/>
                <a:t>Small- $11</a:t>
              </a:r>
            </a:p>
            <a:p>
              <a:pPr>
                <a:lnSpc>
                  <a:spcPct val="150000"/>
                </a:lnSpc>
              </a:pPr>
              <a:r>
                <a:rPr lang="en-US" sz="2000" i="1" dirty="0"/>
                <a:t>Medium- $11</a:t>
              </a:r>
            </a:p>
            <a:p>
              <a:pPr>
                <a:lnSpc>
                  <a:spcPct val="150000"/>
                </a:lnSpc>
              </a:pPr>
              <a:r>
                <a:rPr lang="en-US" sz="2000" i="1" dirty="0"/>
                <a:t>Large- $11</a:t>
              </a:r>
            </a:p>
            <a:p>
              <a:endParaRPr lang="en-US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168725" y="4225804"/>
            <a:ext cx="2079347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/>
              <a:t>X-Large- $11</a:t>
            </a:r>
          </a:p>
          <a:p>
            <a:pPr>
              <a:lnSpc>
                <a:spcPct val="150000"/>
              </a:lnSpc>
            </a:pPr>
            <a:r>
              <a:rPr lang="en-US" sz="2000" i="1" dirty="0"/>
              <a:t>2X-Large- $12</a:t>
            </a:r>
          </a:p>
          <a:p>
            <a:pPr>
              <a:lnSpc>
                <a:spcPct val="150000"/>
              </a:lnSpc>
            </a:pPr>
            <a:r>
              <a:rPr lang="en-US" sz="2000" i="1" dirty="0"/>
              <a:t>3X-Large- $13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677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Website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2"/>
              </a:rPr>
              <a:t>http://sparc-auburn.github.io/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Github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3"/>
              </a:rPr>
              <a:t>https://github.com/SPARC-Auburn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SPARC Documents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4"/>
              </a:rPr>
              <a:t>https://github.com/SPARC-Auburn/Documents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AU Involve Page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5"/>
              </a:rPr>
              <a:t>https://auburn.collegiatelink.net/organization/SPARC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9231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Maker Training Sessions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057400"/>
            <a:ext cx="7760276" cy="2025073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Thursday, November 3</a:t>
            </a:r>
            <a:r>
              <a:rPr lang="en-US" sz="2400" b="1" baseline="30000" dirty="0">
                <a:solidFill>
                  <a:schemeClr val="tx1"/>
                </a:solidFill>
              </a:rPr>
              <a:t>rd</a:t>
            </a:r>
            <a:r>
              <a:rPr lang="en-US" sz="2400" b="1" dirty="0">
                <a:solidFill>
                  <a:schemeClr val="tx1"/>
                </a:solidFill>
              </a:rPr>
              <a:t>- Robotics/Control Systems</a:t>
            </a:r>
          </a:p>
          <a:p>
            <a:r>
              <a:rPr lang="en-US" sz="2400" dirty="0">
                <a:solidFill>
                  <a:schemeClr val="tx1"/>
                </a:solidFill>
              </a:rPr>
              <a:t>Thursday, November 10</a:t>
            </a:r>
            <a:r>
              <a:rPr lang="en-US" sz="2400" baseline="30000" dirty="0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- Pizza Party</a:t>
            </a:r>
          </a:p>
          <a:p>
            <a:r>
              <a:rPr lang="en-US" sz="2400" dirty="0">
                <a:solidFill>
                  <a:schemeClr val="tx1"/>
                </a:solidFill>
              </a:rPr>
              <a:t>Thursday, November 17</a:t>
            </a:r>
            <a:r>
              <a:rPr lang="en-US" sz="2400" baseline="30000" dirty="0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- TBD</a:t>
            </a:r>
          </a:p>
          <a:p>
            <a:r>
              <a:rPr lang="en-US" sz="2400" dirty="0">
                <a:solidFill>
                  <a:schemeClr val="tx1"/>
                </a:solidFill>
              </a:rPr>
              <a:t>Thursday, December 1</a:t>
            </a:r>
            <a:r>
              <a:rPr lang="en-US" sz="2400" baseline="30000" dirty="0">
                <a:solidFill>
                  <a:schemeClr val="tx1"/>
                </a:solidFill>
              </a:rPr>
              <a:t>st</a:t>
            </a:r>
            <a:r>
              <a:rPr lang="en-US" sz="2400" dirty="0">
                <a:solidFill>
                  <a:schemeClr val="tx1"/>
                </a:solidFill>
              </a:rPr>
              <a:t>- </a:t>
            </a:r>
            <a:r>
              <a:rPr lang="en-US" dirty="0">
                <a:solidFill>
                  <a:schemeClr val="tx1"/>
                </a:solidFill>
              </a:rPr>
              <a:t>No Meeting in preparation for finals</a:t>
            </a:r>
          </a:p>
        </p:txBody>
      </p:sp>
    </p:spTree>
    <p:extLst>
      <p:ext uri="{BB962C8B-B14F-4D97-AF65-F5344CB8AC3E}">
        <p14:creationId xmlns:p14="http://schemas.microsoft.com/office/powerpoint/2010/main" val="27433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Founded in 2006 by the Auburn University ECE Department</a:t>
            </a:r>
          </a:p>
          <a:p>
            <a:r>
              <a:rPr lang="en-US" dirty="0">
                <a:solidFill>
                  <a:schemeClr val="tx1"/>
                </a:solidFill>
              </a:rPr>
              <a:t>Acts as a “makerspace” that provides a place for students to work collaboratively on projects.</a:t>
            </a:r>
          </a:p>
          <a:p>
            <a:r>
              <a:rPr lang="en-US" dirty="0">
                <a:solidFill>
                  <a:schemeClr val="tx1"/>
                </a:solidFill>
              </a:rPr>
              <a:t>Provides the space, tools, and some resources for these projects.</a:t>
            </a:r>
          </a:p>
          <a:p>
            <a:r>
              <a:rPr lang="en-US" dirty="0">
                <a:solidFill>
                  <a:schemeClr val="tx1"/>
                </a:solidFill>
              </a:rPr>
              <a:t>No prior experience is required.</a:t>
            </a:r>
          </a:p>
          <a:p>
            <a:r>
              <a:rPr lang="en-US" dirty="0">
                <a:solidFill>
                  <a:schemeClr val="tx1"/>
                </a:solidFill>
              </a:rPr>
              <a:t>Great for students of all ages and majors.</a:t>
            </a:r>
          </a:p>
          <a:p>
            <a:r>
              <a:rPr lang="en-US" dirty="0">
                <a:solidFill>
                  <a:schemeClr val="tx1"/>
                </a:solidFill>
              </a:rPr>
              <a:t>Can act as a pathway to get involved in Undergraduate Research.</a:t>
            </a:r>
          </a:p>
        </p:txBody>
      </p:sp>
    </p:spTree>
    <p:extLst>
      <p:ext uri="{BB962C8B-B14F-4D97-AF65-F5344CB8AC3E}">
        <p14:creationId xmlns:p14="http://schemas.microsoft.com/office/powerpoint/2010/main" val="1835831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710" y="1097280"/>
            <a:ext cx="989174" cy="1017270"/>
          </a:xfrm>
        </p:spPr>
        <p:txBody>
          <a:bodyPr>
            <a:normAutofit fontScale="90000"/>
          </a:bodyPr>
          <a:lstStyle/>
          <a:p>
            <a:r>
              <a:rPr lang="en-US" dirty="0"/>
              <a:t>Our </a:t>
            </a:r>
            <a:br>
              <a:rPr lang="en-US" dirty="0"/>
            </a:br>
            <a:r>
              <a:rPr lang="en-US" dirty="0"/>
              <a:t>Lab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1731"/>
          <a:stretch/>
        </p:blipFill>
        <p:spPr>
          <a:xfrm>
            <a:off x="1668597" y="1130993"/>
            <a:ext cx="2456491" cy="208721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68709" y="2041398"/>
            <a:ext cx="1236063" cy="66065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</a:rPr>
              <a:t>Broun Hall</a:t>
            </a:r>
          </a:p>
          <a:p>
            <a:r>
              <a:rPr lang="en-US" sz="1800" dirty="0">
                <a:solidFill>
                  <a:schemeClr val="tx1"/>
                </a:solidFill>
              </a:rPr>
              <a:t>Room: 367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t="18534" b="15867"/>
          <a:stretch/>
        </p:blipFill>
        <p:spPr>
          <a:xfrm>
            <a:off x="4188910" y="1130993"/>
            <a:ext cx="2386293" cy="2087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19907" t="1525" r="10541" b="4055"/>
          <a:stretch/>
        </p:blipFill>
        <p:spPr>
          <a:xfrm>
            <a:off x="6639025" y="1130993"/>
            <a:ext cx="2050060" cy="20872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9007" r="2909"/>
          <a:stretch/>
        </p:blipFill>
        <p:spPr>
          <a:xfrm>
            <a:off x="412556" y="3294418"/>
            <a:ext cx="8276529" cy="219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become a 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2092960"/>
            <a:ext cx="3887931" cy="360375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Log 5 constructive hours in the lab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Write the times on the sheet on the cabinet on the left side of the room.</a:t>
            </a:r>
          </a:p>
          <a:p>
            <a:r>
              <a:rPr lang="en-US" dirty="0">
                <a:solidFill>
                  <a:schemeClr val="tx1"/>
                </a:solidFill>
              </a:rPr>
              <a:t>Contact our Secretary: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William </a:t>
            </a:r>
            <a:r>
              <a:rPr lang="en-US" dirty="0" err="1">
                <a:solidFill>
                  <a:schemeClr val="tx1"/>
                </a:solidFill>
              </a:rPr>
              <a:t>Crubaugh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Email: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wcc0023@auburn.edu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/>
              <a:t>Include your Banner ID #</a:t>
            </a:r>
          </a:p>
          <a:p>
            <a:r>
              <a:rPr lang="en-US" dirty="0">
                <a:solidFill>
                  <a:schemeClr val="tx1"/>
                </a:solidFill>
              </a:rPr>
              <a:t>Then visit Autry May to get Code Access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Office: Broun Hall Room 252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Email: eceshop@auburn.edu</a:t>
            </a:r>
          </a:p>
          <a:p>
            <a:r>
              <a:rPr lang="en-US" dirty="0">
                <a:solidFill>
                  <a:schemeClr val="tx1"/>
                </a:solidFill>
              </a:rPr>
              <a:t>You will be given code access code that will give you 24/7 access to Broun 367 and Broun Hall.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s://lh3.googleusercontent.com/hydpBJvmp3wpuHzClMq1uEW-Yg4ib8v1IUL8O5xqOdmD26_a2dz1eBg-dtBJLlaMRjlzWb9fJzzTW-0-g8mmtzwHE8aedXflqxdbpKgcV0WDxeltaTXkMW6CwtFtEWmoRf4ns8AhFKHFdiAsx4Glmy3J6-LYyF9zdllcmILoRDwwcmjMrfXglenk_uJVeIemXKMFbDsAdNlBexLFQ-vn06EKqbZnrrCL5FUYR8_CRhVJuVUq1NeipL2RvJaAz7G58XyTu-OnB36aryeCJc33mMecQO2-Sb4XN6LXytOXPKDKHrwVJSoKAVW-iQBD7-4h0njRXTmoJ_hcVOwRoudOLZc2G7E9EEVjMO9fdpS3bzjjk3zTxuXcDlWP_WlyOTQGnlZ6kZ68O1P_nPpm5kR_wvSVnt8WP-DzUyYLQSmY8JVBzGL2trcdoAzzSRF8xP1n17j8PNkp18OGFbBayR0MycRLbr3otdz-1MSifvYVF0jddIqSmv-JHlK2rRhn6WvcgAhrXqoT_85oYhdgUVjqIR39rAUSYvRIxVo2l28XfUj9DfHkGEMkByK2Z1AvqFR1PSbtHnSfIQCJ0J5edkN_VxbmbqH9Z5J16d60P9Hvmi7OKlnmdQ=w687-h915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3" t="26232" r="13852" b="10265"/>
          <a:stretch/>
        </p:blipFill>
        <p:spPr bwMode="auto">
          <a:xfrm>
            <a:off x="5616641" y="2092960"/>
            <a:ext cx="2772014" cy="292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220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Outreach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2124364"/>
            <a:ext cx="5095494" cy="397468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Fall 2016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Loachapoka</a:t>
            </a:r>
            <a:r>
              <a:rPr lang="en-US" dirty="0">
                <a:solidFill>
                  <a:schemeClr val="tx1"/>
                </a:solidFill>
              </a:rPr>
              <a:t> Robotics Mentoring- Mondays, Tuesdays, and Thursdays 3:00PM to 4:30PM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ECE Minority Presentation- November 14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AJHS E-Day- November 17th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South’s Best- December 3-4th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SCORE Claw Machine- December 3-4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Spring 2016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E-Day- Late February or early March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SPACE Day- Possible Event Next Semester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IEEE Sumo Robotics Competition (with local middle and high schools)- Spring 2017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s://lh3.googleusercontent.com/UWtxrqjDBaxqHv3hiUTYvR8i0QBKnBiOyd7jHvvG5_BRjmgts-7xCE0ZSwVaRhcKXdLfgInNsTJsBOdA_c9CoRzbhl6V3_PbMMA4xidfRTRnnt77j2-aqpFz0McCZn7DodoBI92E8VuuTq6hszI2dMjXn99hT1cIhgu6PRFlYM10nBobhqJ02U2xD9cplZ5ZKNZbx4MZNsshVknL9bdUoI2S4TJyNoGDJYxHG9ORR0ffMeSAIPXPTbY99a4R1W3gkmXlBgFirc-zVXTjlfNAQJ9YYGPOAqxEP27WVjk5Qb9WgWr1DrbqiYOKRsLKdUhbQOuu03qvlsSTqNcEWrGv77vWDwxMaGDwCv5IyGJBp860KhE56tA8sRF9e54QTK_J-CFJqEosFCL23MP6m8pVFvpOlLbyyXVQoOMR2LXfnfAS1lZhjBNx61tlmCM3rbbRbvS_FJa_Y0Kfw3RUV6Q8TGfxATwZmSqAj-mR31mC1tH6EXO3UDOW6wxVQboJWIA8BwFBA2zTsuVIyOxGH9QLp53g6EgWj9U8DkDHPfSjvANQBnPgs10PO58NyOo7YkjeAov6CifB9lo7eCekyhleZNsGyMBH81RK0H2_VIsqqyDUx3bzrA=w792-h1056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38"/>
          <a:stretch/>
        </p:blipFill>
        <p:spPr bwMode="auto">
          <a:xfrm>
            <a:off x="5952744" y="336405"/>
            <a:ext cx="2937887" cy="3320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076079" y="3673314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fontScale="77500" lnSpcReduction="2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E-Day 2016 Tesla Coil Demonstration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57250" y="1629833"/>
            <a:ext cx="5095494" cy="229636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 lnSpcReduction="2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>
              <a:buNone/>
            </a:pPr>
            <a:r>
              <a:rPr lang="en-US" sz="1650" dirty="0">
                <a:solidFill>
                  <a:schemeClr val="tx1"/>
                </a:solidFill>
              </a:rPr>
              <a:t>Outreach Coordinator- Jack Thomas </a:t>
            </a:r>
            <a:r>
              <a:rPr lang="en-US" sz="1650" dirty="0">
                <a:hlinkClick r:id="rId3"/>
              </a:rPr>
              <a:t>jet0024@auburn.edu</a:t>
            </a:r>
            <a:endParaRPr lang="en-US" sz="1650" dirty="0"/>
          </a:p>
          <a:p>
            <a:pPr marL="34290" indent="0">
              <a:buNone/>
            </a:pPr>
            <a:endParaRPr lang="en-US" sz="1650" dirty="0">
              <a:solidFill>
                <a:schemeClr val="tx1"/>
              </a:solidFill>
            </a:endParaRPr>
          </a:p>
          <a:p>
            <a:pPr marL="34290" indent="0">
              <a:buNone/>
            </a:pPr>
            <a:endParaRPr lang="en-US" sz="1650" dirty="0">
              <a:solidFill>
                <a:schemeClr val="tx1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76079" y="6365299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Engineering Tailgate SPARC Table</a:t>
            </a:r>
          </a:p>
        </p:txBody>
      </p:sp>
      <p:pic>
        <p:nvPicPr>
          <p:cNvPr id="9" name="Picture 2" descr="https://lh3.googleusercontent.com/v5Q1j9pbLSfFPCR6pJrFzELDgrrXuvHXF8AtwTmxhvNARP64YMmyP1yG1Q7kj_xBTTOgPi_YNTJZdKIn-oaGduxNsBu0t640mxNPYdVFgLtfOWSg45_WZtnBUFWb3w_GBlqmmcsd6odk5R-gGzULkJpcaJ63s72YPd2zUjSReYNPtSb3VOxJt9MU14I0m-u3qtAToSyFxOiV50ctDdhUNLLq-OTLaj5snd8qtLDVtpemgRbOBsHvt_VKWDpvKA-DOCS9sVb_-Qrr6O3VGKszIozZvUqqWLfOgIYxMu1p-MSXqaaZELWpxxptAXz6GVf0aICeE_GDehKu_zGOJXjXqp27L9JlWWNC533FLvngb119e5bINJcrVU4t5tK2uwoVPdd5WUJ5BkkFALWQSVGMt8hB-9JwXlCzQWbioFZ_O5UpgSExI9lhWit2OAbsHp7_Q4RbCPfv7iv1pTrDSspJ7q24ap1iuLx8yZ_-T_Xh-htrGIzebRXLB2hBwIMP669zvA2cnwgdDBGH8oR_KHJ7CJtDGIGVLAUqUnhXWnCD1zY3juOm36oog7y7epYdNkOdLJvzy_YCJ78g878IFLeyC1WKekAu_Z8jrogyPmHuRrxhjndSCQ=w1411-h1058-n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702" y="4121237"/>
            <a:ext cx="2929929" cy="219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320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857250" y="1974585"/>
            <a:ext cx="3811999" cy="4038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Robotics and Automation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NASA RMC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Automated Lab </a:t>
            </a:r>
          </a:p>
          <a:p>
            <a:r>
              <a:rPr lang="en-US" b="1" dirty="0">
                <a:solidFill>
                  <a:schemeClr val="tx1"/>
                </a:solidFill>
              </a:rPr>
              <a:t>Research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Smart Helmet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MAGLEV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Cryo</a:t>
            </a:r>
            <a:r>
              <a:rPr lang="en-US" dirty="0">
                <a:solidFill>
                  <a:schemeClr val="tx1"/>
                </a:solidFill>
              </a:rPr>
              <a:t>-Electronics</a:t>
            </a:r>
          </a:p>
          <a:p>
            <a:r>
              <a:rPr lang="en-US" b="1" dirty="0">
                <a:solidFill>
                  <a:schemeClr val="tx1"/>
                </a:solidFill>
              </a:rPr>
              <a:t>Unmanned Aerial Vehicles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RC Hobbyist Club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Josh’s Quadcopter</a:t>
            </a:r>
          </a:p>
          <a:p>
            <a:r>
              <a:rPr lang="en-US" b="1" dirty="0">
                <a:solidFill>
                  <a:schemeClr val="tx1"/>
                </a:solidFill>
              </a:rPr>
              <a:t>Outreach and Demonstration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Claw Machine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Tesla Coil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Projects and Teams</a:t>
            </a:r>
          </a:p>
        </p:txBody>
      </p:sp>
      <p:pic>
        <p:nvPicPr>
          <p:cNvPr id="4" name="Picture 2" descr="https://lh3.googleusercontent.com/6XRyHp5v2D8lhPEAwtcfx2BHTdALAvHHpKr8tjFNFt3rOhb6Axs4187K6UvyoPOFHrHsHvBwvph8UvHE7fojmT-gpI5Z1gnMjzhg3pBfNpumIDk9qSCa8BRy9hqiNDrG_-Wt5WKQ2qOO5kqJjMZVMzrNus2pmCqZPS5hLGlTaUSOUo-2-C6FKEokcdNKsfIUanKSBBHMHUEtlkJ-tzYFaBG8Y6AMUcP4J9wRB_q85AzlJsl___QSqvuAJ1R6wJ6iHDZARpspwl0_TpbzfFVOa7SZBMelhepvDJZMtvUoFGeaQclKFyaqfP8bhXr_-MDT1euES0sfoPaRtei-EG4WlnuQZxOEYVr8tO-m5xE97o08xvlkaqsZQy-N2jhuEMWRbjpWA2tPgzkyi7-lljIEh8GYYWhp1ClqmYgWXO_GDXnrcZCJFD2Qo7uHY4xtK5rE0hi6dqFtc4LAOL__Xi1d3MHf8nS8wOH6428xkKojCL3LCl5Rn3rx5b5601nmX-vS1JZAljvbsWFmCS2mr6STGil6jzEq1gcUdntoO9vO4m-m-ITWRp632hqhXbRdqUQJjP8T10meLAiGZO-dZFLb51GLL9nzzuwDZDfDTLJvR74Fxd7PFg=w1408-h1056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836" y="2144467"/>
            <a:ext cx="2280634" cy="171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862" y="2144469"/>
            <a:ext cx="1701296" cy="2451499"/>
          </a:xfrm>
          <a:prstGeom prst="rect">
            <a:avLst/>
          </a:prstGeom>
        </p:spPr>
      </p:pic>
      <p:pic>
        <p:nvPicPr>
          <p:cNvPr id="7" name="Picture 2" descr="https://lh3.googleusercontent.com/O5jPhMb0gCNXyrxpGQ2PGdekJwMX-0aGGv8cU5S0o3W-IB3MgrMMw7V7QKnFzGyLA1NLvi3_npp6hDwMziNG4ygj284EcmzNK5dAMr9M5dHX_-5wNQTdloRb8sF5K_qSBmpdC2rdi_amUJ1X0_y5BX-2jldOcdgw_MRPMFK4QIweChn8sMBRynBDAfVnwiTOhxjxG_Wlf97SPJP7NX8aTpN9J1FXiEvfBkj_ZZhROkIY21qlC9KvLi5INtRN4Z9FgUsxhFw8AsPL4baoeGl6LW-YOU8VpR0e5Wc_JWCZeCsGRldpJOwIpvNMrv26gBKdrMFalHbrRmz8v_5cIC810WajcApWnOcnZ66evR1MM3xOGqdCWfgF2ut9WJfxZ64P3ZBpaqS3rw0FecS618c6tRA0mhgEvJiZ86HLZYUbmSJ5IUx79H4I5X5RLKjZ9b4kPBHB4VSs3d5hRLb6UcivvHFcneSdhlXdFhOq532pYmFbvZOSQKwzgcnZiyvPxGdij-tP79Ksv70ts6mRc8-OgsL6DKSFg_y4TUda8sN1jI-NaJL4PMQ6wzpd0oJdp4f_IUlnXJxwgPibzYvofU7qkPXGqwukcLlMD_3I28Fo8a6EDWHDXA=w687-h915-n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07"/>
          <a:stretch/>
        </p:blipFill>
        <p:spPr bwMode="auto">
          <a:xfrm>
            <a:off x="7256371" y="3959366"/>
            <a:ext cx="1628098" cy="175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24658" b="16053"/>
          <a:stretch/>
        </p:blipFill>
        <p:spPr>
          <a:xfrm>
            <a:off x="4779864" y="4664546"/>
            <a:ext cx="2365895" cy="1051488"/>
          </a:xfrm>
          <a:prstGeom prst="rect">
            <a:avLst/>
          </a:prstGeom>
        </p:spPr>
      </p:pic>
      <p:pic>
        <p:nvPicPr>
          <p:cNvPr id="2050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429" y="2245719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13" y="6224257"/>
            <a:ext cx="228562" cy="26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857250" y="6232882"/>
            <a:ext cx="4139623" cy="35411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400" dirty="0">
                <a:solidFill>
                  <a:schemeClr val="tx1"/>
                </a:solidFill>
              </a:rPr>
              <a:t>Denotes that this project has an active </a:t>
            </a:r>
            <a:r>
              <a:rPr lang="en-US" sz="1400" dirty="0" err="1">
                <a:solidFill>
                  <a:schemeClr val="tx1"/>
                </a:solidFill>
              </a:rPr>
              <a:t>GroupMe</a:t>
            </a: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9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745" y="2590143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462" y="3205701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424" y="3471496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809" y="4404290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809" y="4706323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Image result for groupm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454" y="5369919"/>
            <a:ext cx="228632" cy="2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2983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NASA Robotics Mining Competition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400300"/>
            <a:ext cx="4882896" cy="3442716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 3</a:t>
            </a:r>
            <a:r>
              <a:rPr lang="en-US" baseline="30000" dirty="0">
                <a:solidFill>
                  <a:schemeClr val="tx1"/>
                </a:solidFill>
              </a:rPr>
              <a:t>rd</a:t>
            </a:r>
            <a:r>
              <a:rPr lang="en-US" dirty="0">
                <a:solidFill>
                  <a:schemeClr val="tx1"/>
                </a:solidFill>
              </a:rPr>
              <a:t> Year Robotics team that designs and builds a robot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collects simulated Martian soil in a small arena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dispenses it into a small bin on the other side of the arena.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remotely controlled or for bonus points autonomously controlled</a:t>
            </a:r>
          </a:p>
          <a:p>
            <a:r>
              <a:rPr lang="en-US" dirty="0">
                <a:solidFill>
                  <a:schemeClr val="tx1"/>
                </a:solidFill>
              </a:rPr>
              <a:t>Competition is held at the Kennedy Space Center this year from May 22nd-26th, 2017</a:t>
            </a:r>
          </a:p>
          <a:p>
            <a:r>
              <a:rPr lang="en-US" dirty="0">
                <a:solidFill>
                  <a:schemeClr val="tx1"/>
                </a:solidFill>
              </a:rPr>
              <a:t>Part of Auburn’s SPACE Club and affiliated with SPARC.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Jeremy </a:t>
            </a:r>
            <a:r>
              <a:rPr lang="en-US" dirty="0" err="1">
                <a:solidFill>
                  <a:schemeClr val="tx1"/>
                </a:solidFill>
              </a:rPr>
              <a:t>Frasher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hlinkClick r:id="rId2"/>
              </a:rPr>
              <a:t>jjf0010@auburn.edu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Mondays 6:15 PM</a:t>
            </a:r>
          </a:p>
        </p:txBody>
      </p:sp>
      <p:pic>
        <p:nvPicPr>
          <p:cNvPr id="2050" name="Picture 2" descr="https://lh3.googleusercontent.com/6XRyHp5v2D8lhPEAwtcfx2BHTdALAvHHpKr8tjFNFt3rOhb6Axs4187K6UvyoPOFHrHsHvBwvph8UvHE7fojmT-gpI5Z1gnMjzhg3pBfNpumIDk9qSCa8BRy9hqiNDrG_-Wt5WKQ2qOO5kqJjMZVMzrNus2pmCqZPS5hLGlTaUSOUo-2-C6FKEokcdNKsfIUanKSBBHMHUEtlkJ-tzYFaBG8Y6AMUcP4J9wRB_q85AzlJsl___QSqvuAJ1R6wJ6iHDZARpspwl0_TpbzfFVOa7SZBMelhepvDJZMtvUoFGeaQclKFyaqfP8bhXr_-MDT1euES0sfoPaRtei-EG4WlnuQZxOEYVr8tO-m5xE97o08xvlkaqsZQy-N2jhuEMWRbjpWA2tPgzkyi7-lljIEh8GYYWhp1ClqmYgWXO_GDXnrcZCJFD2Qo7uHY4xtK5rE0hi6dqFtc4LAOL__Xi1d3MHf8nS8wOH6428xkKojCL3LCl5Rn3rx5b5601nmX-vS1JZAljvbsWFmCS2mr6STGil6jzEq1gcUdntoO9vO4m-m-ITWRp632hqhXbRdqUQJjP8T10meLAiGZO-dZFLb51GLL9nzzuwDZDfDTLJvR74Fxd7PFg=w1408-h1056-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802" y="2770634"/>
            <a:ext cx="3084574" cy="231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799502" y="5165369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2016 NASA RMC Robot</a:t>
            </a:r>
          </a:p>
        </p:txBody>
      </p:sp>
    </p:spTree>
    <p:extLst>
      <p:ext uri="{BB962C8B-B14F-4D97-AF65-F5344CB8AC3E}">
        <p14:creationId xmlns:p14="http://schemas.microsoft.com/office/powerpoint/2010/main" val="1756873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Motorcycle Smart Helmet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173092"/>
            <a:ext cx="4580159" cy="4258187"/>
          </a:xfrm>
        </p:spPr>
        <p:txBody>
          <a:bodyPr numCol="1">
            <a:no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Create a helmet that acts as an “OnStar” system for motorcyclists.</a:t>
            </a:r>
          </a:p>
          <a:p>
            <a:r>
              <a:rPr lang="en-US" sz="1600" dirty="0">
                <a:solidFill>
                  <a:schemeClr val="tx1"/>
                </a:solidFill>
              </a:rPr>
              <a:t>Will have accelerometer, gyroscope, and camera functionality to detect crashes.</a:t>
            </a:r>
          </a:p>
          <a:p>
            <a:r>
              <a:rPr lang="en-US" sz="1600" dirty="0">
                <a:solidFill>
                  <a:schemeClr val="tx1"/>
                </a:solidFill>
              </a:rPr>
              <a:t>Will allow 911 calling in helmet.</a:t>
            </a:r>
          </a:p>
          <a:p>
            <a:r>
              <a:rPr lang="en-US" sz="1600" dirty="0">
                <a:solidFill>
                  <a:schemeClr val="tx1"/>
                </a:solidFill>
              </a:rPr>
              <a:t>Uses a “hacked” Android phone as hardware.</a:t>
            </a:r>
          </a:p>
          <a:p>
            <a:r>
              <a:rPr lang="en-US" sz="1600" dirty="0">
                <a:solidFill>
                  <a:schemeClr val="tx1"/>
                </a:solidFill>
              </a:rPr>
              <a:t>Android Studio is being used to develop app.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Noah </a:t>
            </a:r>
            <a:r>
              <a:rPr lang="en-US" sz="1400" dirty="0" err="1">
                <a:solidFill>
                  <a:schemeClr val="tx1"/>
                </a:solidFill>
              </a:rPr>
              <a:t>Niedzwiecki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  <a:hlinkClick r:id="rId2"/>
              </a:rPr>
              <a:t>nmn0005@auburn.edu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sz="1400" dirty="0">
                <a:solidFill>
                  <a:schemeClr val="tx1"/>
                </a:solidFill>
              </a:rPr>
              <a:t>Wednesday 5pm-6pm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1026" name="Picture 2" descr="https://images-na.ssl-images-amazon.com/images/I/61oo6x%2Bi21L._SL10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465" y="2292582"/>
            <a:ext cx="2182495" cy="218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757854" y="4475077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400" dirty="0">
                <a:solidFill>
                  <a:schemeClr val="tx1"/>
                </a:solidFill>
              </a:rPr>
              <a:t>Possible Helmet</a:t>
            </a:r>
          </a:p>
        </p:txBody>
      </p:sp>
    </p:spTree>
    <p:extLst>
      <p:ext uri="{BB962C8B-B14F-4D97-AF65-F5344CB8AC3E}">
        <p14:creationId xmlns:p14="http://schemas.microsoft.com/office/powerpoint/2010/main" val="249789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Automated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582" y="1965960"/>
            <a:ext cx="5438393" cy="398892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automated lab assistant.</a:t>
            </a:r>
          </a:p>
          <a:p>
            <a:r>
              <a:rPr lang="en-US" dirty="0">
                <a:solidFill>
                  <a:schemeClr val="tx1"/>
                </a:solidFill>
              </a:rPr>
              <a:t>Will be voiced controlled.</a:t>
            </a:r>
          </a:p>
          <a:p>
            <a:r>
              <a:rPr lang="en-US" dirty="0">
                <a:solidFill>
                  <a:schemeClr val="tx1"/>
                </a:solidFill>
              </a:rPr>
              <a:t>Will allow door to be unlocked temporarily remotely to allow new members access to the lab.</a:t>
            </a:r>
          </a:p>
          <a:p>
            <a:r>
              <a:rPr lang="en-US" dirty="0">
                <a:solidFill>
                  <a:schemeClr val="tx1"/>
                </a:solidFill>
              </a:rPr>
              <a:t>Will consist of both a stationary and mobile system.</a:t>
            </a:r>
          </a:p>
          <a:p>
            <a:r>
              <a:rPr lang="en-US" dirty="0">
                <a:solidFill>
                  <a:schemeClr val="tx1"/>
                </a:solidFill>
              </a:rPr>
              <a:t>Will be embedded on the new group chat system Slack.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sz="1650" dirty="0">
                <a:solidFill>
                  <a:schemeClr val="tx1"/>
                </a:solidFill>
              </a:rPr>
              <a:t>Josh </a:t>
            </a:r>
            <a:r>
              <a:rPr lang="en-US" sz="1650" dirty="0" err="1">
                <a:solidFill>
                  <a:schemeClr val="tx1"/>
                </a:solidFill>
              </a:rPr>
              <a:t>Jablonowski</a:t>
            </a:r>
            <a:r>
              <a:rPr lang="en-US" sz="1650" dirty="0">
                <a:solidFill>
                  <a:schemeClr val="tx1"/>
                </a:solidFill>
              </a:rPr>
              <a:t> </a:t>
            </a:r>
            <a:r>
              <a:rPr lang="en-US" sz="1650" dirty="0">
                <a:solidFill>
                  <a:schemeClr val="tx1"/>
                </a:solidFill>
                <a:hlinkClick r:id="rId2"/>
              </a:rPr>
              <a:t>jdj0019@auburn.edu</a:t>
            </a:r>
            <a:endParaRPr lang="en-US" sz="165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Wednesdays 6:00pm-7:00pm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Location- SPARC Lab Broun 367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6" name="Picture 2" descr="Image result for karen spongebo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7" t="10052" r="46351" b="12580"/>
          <a:stretch/>
        </p:blipFill>
        <p:spPr bwMode="auto">
          <a:xfrm>
            <a:off x="6957895" y="918402"/>
            <a:ext cx="1718864" cy="218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957895" y="3180531"/>
            <a:ext cx="2264677" cy="19853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/>
                </a:solidFill>
              </a:rPr>
              <a:t>K</a:t>
            </a:r>
            <a:r>
              <a:rPr lang="en-US" dirty="0">
                <a:solidFill>
                  <a:schemeClr val="tx1"/>
                </a:solidFill>
              </a:rPr>
              <a:t>inematic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dirty="0">
                <a:solidFill>
                  <a:schemeClr val="tx1"/>
                </a:solidFill>
              </a:rPr>
              <a:t>utonomous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R</a:t>
            </a:r>
            <a:r>
              <a:rPr lang="en-US" dirty="0">
                <a:solidFill>
                  <a:schemeClr val="tx1"/>
                </a:solidFill>
              </a:rPr>
              <a:t>obot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E</a:t>
            </a:r>
            <a:r>
              <a:rPr lang="en-US" dirty="0">
                <a:solidFill>
                  <a:schemeClr val="tx1"/>
                </a:solidFill>
              </a:rPr>
              <a:t>nriches</a:t>
            </a:r>
          </a:p>
          <a:p>
            <a:r>
              <a:rPr lang="en-US" sz="2600" b="1" dirty="0">
                <a:solidFill>
                  <a:schemeClr val="tx1"/>
                </a:solidFill>
              </a:rPr>
              <a:t>N</a:t>
            </a:r>
            <a:r>
              <a:rPr lang="en-US" dirty="0">
                <a:solidFill>
                  <a:schemeClr val="tx1"/>
                </a:solidFill>
              </a:rPr>
              <a:t>ewcomers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34" y="5246562"/>
            <a:ext cx="4369520" cy="135121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074" name="Picture 2" descr="https://brandfolder.com/slack/logo/slack-primary-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444" y="4586134"/>
            <a:ext cx="2024400" cy="57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688425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Auburn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D66100"/>
      </a:accent1>
      <a:accent2>
        <a:srgbClr val="0070C0"/>
      </a:accent2>
      <a:accent3>
        <a:srgbClr val="76CDEE"/>
      </a:accent3>
      <a:accent4>
        <a:srgbClr val="FCAE3B"/>
      </a:accent4>
      <a:accent5>
        <a:srgbClr val="FEE4BD"/>
      </a:accent5>
      <a:accent6>
        <a:srgbClr val="124163"/>
      </a:accent6>
      <a:hlink>
        <a:srgbClr val="76CDEE"/>
      </a:hlink>
      <a:folHlink>
        <a:srgbClr val="FDC97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2200</TotalTime>
  <Words>991</Words>
  <Application>Microsoft Office PowerPoint</Application>
  <PresentationFormat>On-screen Show (4:3)</PresentationFormat>
  <Paragraphs>178</Paragraphs>
  <Slides>19</Slides>
  <Notes>0</Notes>
  <HiddenSlides>3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Corbel</vt:lpstr>
      <vt:lpstr>Basis</vt:lpstr>
      <vt:lpstr>Welcome to:</vt:lpstr>
      <vt:lpstr>Introduction</vt:lpstr>
      <vt:lpstr>Our  Lab</vt:lpstr>
      <vt:lpstr>How to become a Member</vt:lpstr>
      <vt:lpstr>Outreach Events</vt:lpstr>
      <vt:lpstr>Current Projects and Teams</vt:lpstr>
      <vt:lpstr>Projects: NASA Robotics Mining Competition</vt:lpstr>
      <vt:lpstr>Projects: Motorcycle Smart Helmet</vt:lpstr>
      <vt:lpstr>Projects: Automated Lab</vt:lpstr>
      <vt:lpstr>Projects: BB-8 robot</vt:lpstr>
      <vt:lpstr>Projects: MAGLEV</vt:lpstr>
      <vt:lpstr>Projects: SCORE Crane Machine</vt:lpstr>
      <vt:lpstr>Projects: Tesla Coil</vt:lpstr>
      <vt:lpstr>Projects: RC Hobbyist Club (RCHC)</vt:lpstr>
      <vt:lpstr>Projects: Quadcopter</vt:lpstr>
      <vt:lpstr>Meetings Schedule: Week of 11/13</vt:lpstr>
      <vt:lpstr>PowerPoint Presentation</vt:lpstr>
      <vt:lpstr>Useful Links</vt:lpstr>
      <vt:lpstr>Maker Training Sessions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to:</dc:title>
  <dc:creator>Matthew Castleberry</dc:creator>
  <cp:lastModifiedBy>Matthew Castleberry</cp:lastModifiedBy>
  <cp:revision>149</cp:revision>
  <dcterms:created xsi:type="dcterms:W3CDTF">2016-09-03T15:20:58Z</dcterms:created>
  <dcterms:modified xsi:type="dcterms:W3CDTF">2016-11-09T13:52:21Z</dcterms:modified>
</cp:coreProperties>
</file>

<file path=docProps/thumbnail.jpeg>
</file>